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2" r:id="rId7"/>
    <p:sldId id="273" r:id="rId8"/>
    <p:sldId id="263" r:id="rId9"/>
    <p:sldId id="274" r:id="rId10"/>
    <p:sldId id="264" r:id="rId11"/>
    <p:sldId id="275" r:id="rId12"/>
    <p:sldId id="265" r:id="rId13"/>
    <p:sldId id="268" r:id="rId14"/>
    <p:sldId id="269" r:id="rId15"/>
    <p:sldId id="270" r:id="rId16"/>
    <p:sldId id="266" r:id="rId17"/>
    <p:sldId id="271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09FBE3-8665-4C64-B43D-E608DA17494D}" v="5" dt="2026-09-24T20:57:26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2714" autoAdjust="0"/>
  </p:normalViewPr>
  <p:slideViewPr>
    <p:cSldViewPr snapToGrid="0" snapToObjects="1">
      <p:cViewPr varScale="1">
        <p:scale>
          <a:sx n="46" d="100"/>
          <a:sy n="46" d="100"/>
        </p:scale>
        <p:origin x="142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Lebens" userId="102d5893-fb97-46fa-af8f-ce2e8341542e" providerId="ADAL" clId="{56E21554-39F5-42F2-BA21-89A7E3FEB73F}"/>
    <pc:docChg chg="modSld">
      <pc:chgData name="Mary Lebens" userId="102d5893-fb97-46fa-af8f-ce2e8341542e" providerId="ADAL" clId="{56E21554-39F5-42F2-BA21-89A7E3FEB73F}" dt="2026-09-24T20:01:31.992" v="5" actId="931"/>
      <pc:docMkLst>
        <pc:docMk/>
      </pc:docMkLst>
      <pc:sldChg chg="addSp">
        <pc:chgData name="Mary Lebens" userId="102d5893-fb97-46fa-af8f-ce2e8341542e" providerId="ADAL" clId="{56E21554-39F5-42F2-BA21-89A7E3FEB73F}" dt="2026-09-24T19:37:36.176" v="1"/>
        <pc:sldMkLst>
          <pc:docMk/>
          <pc:sldMk cId="0" sldId="256"/>
        </pc:sldMkLst>
        <pc:picChg chg="add">
          <ac:chgData name="Mary Lebens" userId="102d5893-fb97-46fa-af8f-ce2e8341542e" providerId="ADAL" clId="{56E21554-39F5-42F2-BA21-89A7E3FEB73F}" dt="2026-09-24T19:37:36.176" v="1"/>
          <ac:picMkLst>
            <pc:docMk/>
            <pc:sldMk cId="0" sldId="256"/>
            <ac:picMk id="11" creationId="{88966F63-EF8B-24F2-CA3E-EF7EAD627287}"/>
          </ac:picMkLst>
        </pc:picChg>
      </pc:sldChg>
      <pc:sldChg chg="modSp">
        <pc:chgData name="Mary Lebens" userId="102d5893-fb97-46fa-af8f-ce2e8341542e" providerId="ADAL" clId="{56E21554-39F5-42F2-BA21-89A7E3FEB73F}" dt="2026-09-24T19:42:51.392" v="2"/>
        <pc:sldMkLst>
          <pc:docMk/>
          <pc:sldMk cId="0" sldId="257"/>
        </pc:sldMkLst>
        <pc:spChg chg="mod">
          <ac:chgData name="Mary Lebens" userId="102d5893-fb97-46fa-af8f-ce2e8341542e" providerId="ADAL" clId="{56E21554-39F5-42F2-BA21-89A7E3FEB73F}" dt="2026-09-24T19:42:51.392" v="2"/>
          <ac:spMkLst>
            <pc:docMk/>
            <pc:sldMk cId="0" sldId="257"/>
            <ac:spMk id="38" creationId="{00000000-0000-0000-0000-000000000000}"/>
          </ac:spMkLst>
        </pc:spChg>
      </pc:sldChg>
      <pc:sldChg chg="addSp modSp">
        <pc:chgData name="Mary Lebens" userId="102d5893-fb97-46fa-af8f-ce2e8341542e" providerId="ADAL" clId="{56E21554-39F5-42F2-BA21-89A7E3FEB73F}" dt="2026-09-24T19:28:01.108" v="0" actId="931"/>
        <pc:sldMkLst>
          <pc:docMk/>
          <pc:sldMk cId="0" sldId="258"/>
        </pc:sldMkLst>
        <pc:picChg chg="add mod">
          <ac:chgData name="Mary Lebens" userId="102d5893-fb97-46fa-af8f-ce2e8341542e" providerId="ADAL" clId="{56E21554-39F5-42F2-BA21-89A7E3FEB73F}" dt="2026-09-24T19:28:01.108" v="0" actId="931"/>
          <ac:picMkLst>
            <pc:docMk/>
            <pc:sldMk cId="0" sldId="258"/>
            <ac:picMk id="15" creationId="{ED786EB0-A78C-2655-21A2-55350C42AEA5}"/>
          </ac:picMkLst>
        </pc:picChg>
      </pc:sldChg>
      <pc:sldChg chg="modNotes">
        <pc:chgData name="Mary Lebens" userId="102d5893-fb97-46fa-af8f-ce2e8341542e" providerId="ADAL" clId="{56E21554-39F5-42F2-BA21-89A7E3FEB73F}" dt="2026-09-24T19:42:51.392" v="2"/>
        <pc:sldMkLst>
          <pc:docMk/>
          <pc:sldMk cId="0" sldId="260"/>
        </pc:sldMkLst>
      </pc:sldChg>
      <pc:sldChg chg="modSp">
        <pc:chgData name="Mary Lebens" userId="102d5893-fb97-46fa-af8f-ce2e8341542e" providerId="ADAL" clId="{56E21554-39F5-42F2-BA21-89A7E3FEB73F}" dt="2026-09-24T19:42:51.392" v="2"/>
        <pc:sldMkLst>
          <pc:docMk/>
          <pc:sldMk cId="0" sldId="262"/>
        </pc:sldMkLst>
        <pc:spChg chg="mod">
          <ac:chgData name="Mary Lebens" userId="102d5893-fb97-46fa-af8f-ce2e8341542e" providerId="ADAL" clId="{56E21554-39F5-42F2-BA21-89A7E3FEB73F}" dt="2026-09-24T19:42:51.392" v="2"/>
          <ac:spMkLst>
            <pc:docMk/>
            <pc:sldMk cId="0" sldId="262"/>
            <ac:spMk id="2" creationId="{00000000-0000-0000-0000-000000000000}"/>
          </ac:spMkLst>
        </pc:spChg>
        <pc:spChg chg="mod">
          <ac:chgData name="Mary Lebens" userId="102d5893-fb97-46fa-af8f-ce2e8341542e" providerId="ADAL" clId="{56E21554-39F5-42F2-BA21-89A7E3FEB73F}" dt="2026-09-24T19:42:51.392" v="2"/>
          <ac:spMkLst>
            <pc:docMk/>
            <pc:sldMk cId="0" sldId="262"/>
            <ac:spMk id="5" creationId="{00000000-0000-0000-0000-000000000000}"/>
          </ac:spMkLst>
        </pc:spChg>
      </pc:sldChg>
      <pc:sldChg chg="modSp">
        <pc:chgData name="Mary Lebens" userId="102d5893-fb97-46fa-af8f-ce2e8341542e" providerId="ADAL" clId="{56E21554-39F5-42F2-BA21-89A7E3FEB73F}" dt="2026-09-24T19:42:51.392" v="2"/>
        <pc:sldMkLst>
          <pc:docMk/>
          <pc:sldMk cId="0" sldId="263"/>
        </pc:sldMkLst>
        <pc:spChg chg="mod">
          <ac:chgData name="Mary Lebens" userId="102d5893-fb97-46fa-af8f-ce2e8341542e" providerId="ADAL" clId="{56E21554-39F5-42F2-BA21-89A7E3FEB73F}" dt="2026-09-24T19:42:51.392" v="2"/>
          <ac:spMkLst>
            <pc:docMk/>
            <pc:sldMk cId="0" sldId="263"/>
            <ac:spMk id="2" creationId="{00000000-0000-0000-0000-000000000000}"/>
          </ac:spMkLst>
        </pc:spChg>
      </pc:sldChg>
      <pc:sldChg chg="modSp">
        <pc:chgData name="Mary Lebens" userId="102d5893-fb97-46fa-af8f-ce2e8341542e" providerId="ADAL" clId="{56E21554-39F5-42F2-BA21-89A7E3FEB73F}" dt="2026-09-24T19:42:51.392" v="2"/>
        <pc:sldMkLst>
          <pc:docMk/>
          <pc:sldMk cId="0" sldId="264"/>
        </pc:sldMkLst>
        <pc:spChg chg="mod">
          <ac:chgData name="Mary Lebens" userId="102d5893-fb97-46fa-af8f-ce2e8341542e" providerId="ADAL" clId="{56E21554-39F5-42F2-BA21-89A7E3FEB73F}" dt="2026-09-24T19:42:51.392" v="2"/>
          <ac:spMkLst>
            <pc:docMk/>
            <pc:sldMk cId="0" sldId="264"/>
            <ac:spMk id="2" creationId="{00000000-0000-0000-0000-000000000000}"/>
          </ac:spMkLst>
        </pc:spChg>
      </pc:sldChg>
      <pc:sldChg chg="addSp">
        <pc:chgData name="Mary Lebens" userId="102d5893-fb97-46fa-af8f-ce2e8341542e" providerId="ADAL" clId="{56E21554-39F5-42F2-BA21-89A7E3FEB73F}" dt="2026-09-24T19:48:15.443" v="3"/>
        <pc:sldMkLst>
          <pc:docMk/>
          <pc:sldMk cId="0" sldId="265"/>
        </pc:sldMkLst>
        <pc:picChg chg="add">
          <ac:chgData name="Mary Lebens" userId="102d5893-fb97-46fa-af8f-ce2e8341542e" providerId="ADAL" clId="{56E21554-39F5-42F2-BA21-89A7E3FEB73F}" dt="2026-09-24T19:48:15.443" v="3"/>
          <ac:picMkLst>
            <pc:docMk/>
            <pc:sldMk cId="0" sldId="265"/>
            <ac:picMk id="20" creationId="{D6CC5BA0-FB90-F36A-E5EA-FFF07260C55F}"/>
          </ac:picMkLst>
        </pc:picChg>
      </pc:sldChg>
      <pc:sldChg chg="modSp">
        <pc:chgData name="Mary Lebens" userId="102d5893-fb97-46fa-af8f-ce2e8341542e" providerId="ADAL" clId="{56E21554-39F5-42F2-BA21-89A7E3FEB73F}" dt="2026-09-24T19:42:51.392" v="2"/>
        <pc:sldMkLst>
          <pc:docMk/>
          <pc:sldMk cId="0" sldId="268"/>
        </pc:sldMkLst>
        <pc:spChg chg="mod">
          <ac:chgData name="Mary Lebens" userId="102d5893-fb97-46fa-af8f-ce2e8341542e" providerId="ADAL" clId="{56E21554-39F5-42F2-BA21-89A7E3FEB73F}" dt="2026-09-24T19:42:51.392" v="2"/>
          <ac:spMkLst>
            <pc:docMk/>
            <pc:sldMk cId="0" sldId="268"/>
            <ac:spMk id="19" creationId="{00000000-0000-0000-0000-000000000000}"/>
          </ac:spMkLst>
        </pc:spChg>
      </pc:sldChg>
      <pc:sldChg chg="modSp">
        <pc:chgData name="Mary Lebens" userId="102d5893-fb97-46fa-af8f-ce2e8341542e" providerId="ADAL" clId="{56E21554-39F5-42F2-BA21-89A7E3FEB73F}" dt="2026-09-24T19:42:51.392" v="2"/>
        <pc:sldMkLst>
          <pc:docMk/>
          <pc:sldMk cId="0" sldId="269"/>
        </pc:sldMkLst>
        <pc:spChg chg="mod">
          <ac:chgData name="Mary Lebens" userId="102d5893-fb97-46fa-af8f-ce2e8341542e" providerId="ADAL" clId="{56E21554-39F5-42F2-BA21-89A7E3FEB73F}" dt="2026-09-24T19:42:51.392" v="2"/>
          <ac:spMkLst>
            <pc:docMk/>
            <pc:sldMk cId="0" sldId="269"/>
            <ac:spMk id="2" creationId="{00000000-0000-0000-0000-000000000000}"/>
          </ac:spMkLst>
        </pc:spChg>
      </pc:sldChg>
      <pc:sldChg chg="addSp modSp modNotes">
        <pc:chgData name="Mary Lebens" userId="102d5893-fb97-46fa-af8f-ce2e8341542e" providerId="ADAL" clId="{56E21554-39F5-42F2-BA21-89A7E3FEB73F}" dt="2026-09-24T20:01:31.992" v="5" actId="931"/>
        <pc:sldMkLst>
          <pc:docMk/>
          <pc:sldMk cId="0" sldId="270"/>
        </pc:sldMkLst>
        <pc:spChg chg="mod">
          <ac:chgData name="Mary Lebens" userId="102d5893-fb97-46fa-af8f-ce2e8341542e" providerId="ADAL" clId="{56E21554-39F5-42F2-BA21-89A7E3FEB73F}" dt="2026-09-24T20:00:45.890" v="4"/>
          <ac:spMkLst>
            <pc:docMk/>
            <pc:sldMk cId="0" sldId="270"/>
            <ac:spMk id="19" creationId="{00000000-0000-0000-0000-000000000000}"/>
          </ac:spMkLst>
        </pc:spChg>
        <pc:picChg chg="add mod">
          <ac:chgData name="Mary Lebens" userId="102d5893-fb97-46fa-af8f-ce2e8341542e" providerId="ADAL" clId="{56E21554-39F5-42F2-BA21-89A7E3FEB73F}" dt="2026-09-24T20:01:31.992" v="5" actId="931"/>
          <ac:picMkLst>
            <pc:docMk/>
            <pc:sldMk cId="0" sldId="270"/>
            <ac:picMk id="21" creationId="{C1E13D10-C58F-22B2-0759-5BBE7B4E3B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2588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Slide Title</a:t>
            </a:r>
            <a:endParaRPr lang="en-US" sz="3000"/>
          </a:p>
        </p:txBody>
      </p:sp>
      <p:sp>
        <p:nvSpPr>
          <p:cNvPr id="3" name="Text 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Quest Studio</a:t>
            </a:r>
            <a:endParaRPr lang="en-US" sz="1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2E10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Slide Title</a:t>
            </a:r>
            <a:endParaRPr lang="en-US" sz="3000"/>
          </a:p>
        </p:txBody>
      </p:sp>
      <p:sp>
        <p:nvSpPr>
          <p:cNvPr id="3" name="Text 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Quest Studio</a:t>
            </a:r>
            <a:endParaRPr lang="en-US" sz="1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4B5FD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LIDE">
    <p:bg>
      <p:bgPr>
        <a:solidFill>
          <a:srgbClr val="2E10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743200"/>
            <a:ext cx="10545775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Slide Title</a:t>
            </a:r>
            <a:endParaRPr lang="en-US" sz="4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nowledgequeststudio.org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hyperlink" Target="https://search.creativecommons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s://guides.lib.utexas.edu/cc/find" TargetMode="Externa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knowledgequeststudio.org/" TargetMode="Externa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743200"/>
            <a:ext cx="105457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Knowledge Quest Studio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508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15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PRACTICES TRACK · IN-PERSON SESSION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97764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 Your Slides Into Lessons Students Love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5074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Mary Lebens  ·  Minneapolis College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54681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25, 2026  ·  8:30–9:30 AM  ·  CBT 181</a:t>
            </a:r>
            <a:endParaRPr lang="en-US" sz="1300" dirty="0"/>
          </a:p>
        </p:txBody>
      </p:sp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7947" y="-731520"/>
            <a:ext cx="4754880" cy="4754880"/>
          </a:xfrm>
          <a:prstGeom prst="ellipse">
            <a:avLst/>
          </a:prstGeom>
          <a:solidFill>
            <a:schemeClr val="bg1">
              <a:alpha val="5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280160" y="4572000"/>
            <a:ext cx="3840480" cy="3840480"/>
          </a:xfrm>
          <a:prstGeom prst="ellipse">
            <a:avLst/>
          </a:prstGeom>
          <a:solidFill>
            <a:srgbClr val="4C1D95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965960"/>
            <a:ext cx="566928" cy="56692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91" y="2033991"/>
            <a:ext cx="430865" cy="4308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66F63-EF8B-24F2-CA3E-EF7EAD627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439" y="-1221247"/>
            <a:ext cx="5584131" cy="55841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74045" y="2377440"/>
            <a:ext cx="1005840" cy="10058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745" y="2498141"/>
            <a:ext cx="764438" cy="764438"/>
          </a:xfrm>
          <a:prstGeom prst="rect">
            <a:avLst/>
          </a:prstGeom>
        </p:spPr>
      </p:pic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5162" y="2377440"/>
            <a:ext cx="1005840" cy="10058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862" y="2498141"/>
            <a:ext cx="764438" cy="764438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Session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566878"/>
                </a:solidFill>
                <a:latin typeface="Calibri"/>
                <a:ea typeface="Calibri"/>
                <a:cs typeface="Calibri"/>
              </a:rPr>
              <a:t>At the end of this hour, you will leave with a quiz game or lesson you built yourself.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Shape 4" descr="Number 1"/>
          <p:cNvSpPr/>
          <p:nvPr/>
        </p:nvSpPr>
        <p:spPr>
          <a:xfrm>
            <a:off x="1795242" y="2267712"/>
            <a:ext cx="365760" cy="36576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548640" y="3611880"/>
            <a:ext cx="221888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069080"/>
            <a:ext cx="221888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 min</a:t>
            </a:r>
            <a:endParaRPr lang="en-US" sz="2000" dirty="0"/>
          </a:p>
        </p:txBody>
      </p:sp>
      <p:sp>
        <p:nvSpPr>
          <p:cNvPr id="14" name="Shape 10" descr="Number 2"/>
          <p:cNvSpPr/>
          <p:nvPr/>
        </p:nvSpPr>
        <p:spPr>
          <a:xfrm>
            <a:off x="4014125" y="2267712"/>
            <a:ext cx="365760" cy="36576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2767523" y="3611880"/>
            <a:ext cx="221888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the Tools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2767523" y="4069080"/>
            <a:ext cx="221888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566878"/>
                </a:solidFill>
                <a:latin typeface="Calibri"/>
                <a:ea typeface="Calibri"/>
                <a:cs typeface="Calibri"/>
              </a:rPr>
              <a:t>~20 min</a:t>
            </a:r>
            <a:endParaRPr lang="en-US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22" name="Text 17"/>
          <p:cNvSpPr txBox="1"/>
          <p:nvPr/>
        </p:nvSpPr>
        <p:spPr>
          <a:xfrm>
            <a:off x="6233008" y="22677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4986406" y="3611880"/>
            <a:ext cx="221888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&amp; Resources</a:t>
            </a:r>
            <a:endParaRPr lang="en-US" sz="2000" dirty="0"/>
          </a:p>
        </p:txBody>
      </p:sp>
      <p:sp>
        <p:nvSpPr>
          <p:cNvPr id="24" name="Text 19"/>
          <p:cNvSpPr txBox="1"/>
          <p:nvPr/>
        </p:nvSpPr>
        <p:spPr>
          <a:xfrm>
            <a:off x="4986406" y="4069080"/>
            <a:ext cx="221888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 min</a:t>
            </a:r>
            <a:endParaRPr lang="en-US" sz="2000" dirty="0"/>
          </a:p>
        </p:txBody>
      </p:sp>
      <p:sp>
        <p:nvSpPr>
          <p:cNvPr id="29" name="Text 23"/>
          <p:cNvSpPr txBox="1"/>
          <p:nvPr/>
        </p:nvSpPr>
        <p:spPr>
          <a:xfrm>
            <a:off x="8451891" y="22677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4"/>
          <p:cNvSpPr txBox="1"/>
          <p:nvPr/>
        </p:nvSpPr>
        <p:spPr>
          <a:xfrm>
            <a:off x="7205289" y="3611880"/>
            <a:ext cx="221888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Build</a:t>
            </a:r>
            <a:endParaRPr lang="en-US" sz="2000" dirty="0"/>
          </a:p>
        </p:txBody>
      </p:sp>
      <p:sp>
        <p:nvSpPr>
          <p:cNvPr id="31" name="Text 25"/>
          <p:cNvSpPr txBox="1"/>
          <p:nvPr/>
        </p:nvSpPr>
        <p:spPr>
          <a:xfrm>
            <a:off x="7205289" y="4069080"/>
            <a:ext cx="221888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566878"/>
                </a:solidFill>
                <a:latin typeface="Calibri"/>
                <a:ea typeface="Calibri"/>
                <a:cs typeface="Calibri"/>
              </a:rPr>
              <a:t>~20 min</a:t>
            </a:r>
            <a:endParaRPr lang="en-US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35" name="Text 28"/>
          <p:cNvSpPr txBox="1"/>
          <p:nvPr/>
        </p:nvSpPr>
        <p:spPr>
          <a:xfrm>
            <a:off x="10670774" y="22677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6" name="Text 29"/>
          <p:cNvSpPr txBox="1"/>
          <p:nvPr/>
        </p:nvSpPr>
        <p:spPr>
          <a:xfrm>
            <a:off x="9424172" y="3611880"/>
            <a:ext cx="221888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 &amp; Q&amp;A</a:t>
            </a:r>
            <a:endParaRPr lang="en-US" sz="2000" dirty="0"/>
          </a:p>
        </p:txBody>
      </p:sp>
      <p:sp>
        <p:nvSpPr>
          <p:cNvPr id="37" name="Text 30"/>
          <p:cNvSpPr txBox="1"/>
          <p:nvPr/>
        </p:nvSpPr>
        <p:spPr>
          <a:xfrm>
            <a:off x="9424172" y="4069080"/>
            <a:ext cx="221888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 min</a:t>
            </a:r>
            <a:endParaRPr lang="en-US" sz="2000" dirty="0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61002" y="2880360"/>
            <a:ext cx="1213043" cy="0"/>
          </a:xfrm>
          <a:prstGeom prst="line">
            <a:avLst/>
          </a:prstGeom>
          <a:noFill/>
          <a:ln w="25400">
            <a:solidFill>
              <a:srgbClr val="C4B5FD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9885" y="2880360"/>
            <a:ext cx="1213043" cy="0"/>
          </a:xfrm>
          <a:prstGeom prst="line">
            <a:avLst/>
          </a:prstGeom>
          <a:noFill/>
          <a:ln w="25400">
            <a:solidFill>
              <a:srgbClr val="C4B5FD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014125" y="22677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98768" y="2880360"/>
            <a:ext cx="1213043" cy="0"/>
          </a:xfrm>
          <a:prstGeom prst="line">
            <a:avLst/>
          </a:prstGeom>
          <a:noFill/>
          <a:ln w="25400">
            <a:solidFill>
              <a:srgbClr val="C4B5FD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92928" y="2377440"/>
            <a:ext cx="1005840" cy="10058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628" y="2498141"/>
            <a:ext cx="764438" cy="764438"/>
          </a:xfrm>
          <a:prstGeom prst="rect">
            <a:avLst/>
          </a:prstGeom>
        </p:spPr>
      </p:pic>
      <p:sp>
        <p:nvSpPr>
          <p:cNvPr id="21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2267712"/>
            <a:ext cx="365760" cy="36576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25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17651" y="2880360"/>
            <a:ext cx="1213043" cy="0"/>
          </a:xfrm>
          <a:prstGeom prst="line">
            <a:avLst/>
          </a:prstGeom>
          <a:noFill/>
          <a:ln w="25400">
            <a:solidFill>
              <a:srgbClr val="C4B5FD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1811" y="2377440"/>
            <a:ext cx="1005840" cy="10058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2511" y="2498141"/>
            <a:ext cx="764438" cy="764438"/>
          </a:xfrm>
          <a:prstGeom prst="rect">
            <a:avLst/>
          </a:prstGeom>
        </p:spPr>
      </p:pic>
      <p:sp>
        <p:nvSpPr>
          <p:cNvPr id="28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51891" y="2267712"/>
            <a:ext cx="365760" cy="36576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32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30694" y="2377440"/>
            <a:ext cx="1005840" cy="10058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1394" y="2498141"/>
            <a:ext cx="764438" cy="764438"/>
          </a:xfrm>
          <a:prstGeom prst="rect">
            <a:avLst/>
          </a:prstGeom>
        </p:spPr>
      </p:pic>
      <p:sp>
        <p:nvSpPr>
          <p:cNvPr id="34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70774" y="2267712"/>
            <a:ext cx="365760" cy="36576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39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795242" y="22677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dirty="0"/>
              <a:t>Every Teacher Should Have Access to Great Tools</a:t>
            </a: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4663440" cy="3200400"/>
          </a:xfrm>
          <a:prstGeom prst="roundRect">
            <a:avLst>
              <a:gd name="adj" fmla="val 3429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 descr="Dollar sign"/>
          <p:cNvSpPr/>
          <p:nvPr/>
        </p:nvSpPr>
        <p:spPr>
          <a:xfrm>
            <a:off x="960120" y="1783080"/>
            <a:ext cx="685800" cy="68580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Dollar sig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6" y="1865376"/>
            <a:ext cx="521208" cy="5212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14400" y="269748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C1D95"/>
                </a:solidFill>
                <a:latin typeface="Cambria"/>
                <a:ea typeface="Cambria"/>
                <a:cs typeface="Cambria" pitchFamily="34" charset="-120"/>
              </a:rPr>
              <a:t>$1,599/yr</a:t>
            </a:r>
            <a:endParaRPr lang="en-US" sz="4000" dirty="0">
              <a:latin typeface="Cambria"/>
              <a:ea typeface="Cambria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914400" y="352044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what a single Articulate 360 author license costs. iSpring and SoftChalk carry their own recurring license and hosting fees too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577840" y="1600200"/>
            <a:ext cx="3897553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5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  <a:t>A genuinely interactive lesson should not require a corporate training budget to build.</a:t>
            </a:r>
            <a:endParaRPr lang="en-US" sz="1650" dirty="0">
              <a:latin typeface="Calibri"/>
              <a:ea typeface="Calibri"/>
              <a:cs typeface="Calibri"/>
            </a:endParaRPr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77840" y="3337560"/>
            <a:ext cx="6065215" cy="1234440"/>
          </a:xfrm>
          <a:prstGeom prst="roundRect">
            <a:avLst>
              <a:gd name="adj" fmla="val 8889"/>
            </a:avLst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52160" y="3639312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70" y="3716122"/>
            <a:ext cx="486461" cy="48646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675120" y="3639312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Knowledge Quest Studio: </a:t>
            </a:r>
            <a:r>
              <a:rPr lang="en-US" sz="1900" b="1" dirty="0">
                <a:solidFill>
                  <a:srgbClr val="F59E0B"/>
                </a:solidFill>
                <a:latin typeface="Calibri"/>
                <a:ea typeface="Calibri"/>
                <a:cs typeface="Calibri"/>
              </a:rPr>
              <a:t>$0.</a:t>
            </a:r>
            <a:endParaRPr lang="en-US" sz="1900" dirty="0">
              <a:latin typeface="Calibri"/>
              <a:ea typeface="Calibri"/>
              <a:cs typeface="Calibr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15" name="Picture 14" descr="Male student thumbs up smiling">
            <a:extLst>
              <a:ext uri="{FF2B5EF4-FFF2-40B4-BE49-F238E27FC236}">
                <a16:creationId xmlns:a16="http://schemas.microsoft.com/office/drawing/2014/main" id="{ED786EB0-A78C-2655-21A2-55350C42A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4646" y="639520"/>
            <a:ext cx="2156307" cy="61533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Knowledge Quest Studio. One Free Suite. Three Tools.</a:t>
            </a:r>
            <a:endParaRPr lang="en-US" sz="30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91640"/>
            <a:ext cx="3515258" cy="2926080"/>
          </a:xfrm>
          <a:prstGeom prst="roundRect">
            <a:avLst>
              <a:gd name="adj" fmla="val 3750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49069" y="2057400"/>
            <a:ext cx="914400" cy="91440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enci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797" y="2167128"/>
            <a:ext cx="694944" cy="6949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3154680"/>
            <a:ext cx="305805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25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KQ Lessons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629338" y="3611880"/>
            <a:ext cx="33323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0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interactive SCORM lessons from your existing slides</a:t>
            </a:r>
            <a:endParaRPr lang="en-US" sz="2000" dirty="0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8218" y="1691640"/>
            <a:ext cx="3515258" cy="2926080"/>
          </a:xfrm>
          <a:prstGeom prst="roundRect">
            <a:avLst>
              <a:gd name="adj" fmla="val 3750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8648" y="2057400"/>
            <a:ext cx="914400" cy="91440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Game controll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376" y="2167128"/>
            <a:ext cx="694944" cy="6949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66818" y="3154680"/>
            <a:ext cx="305805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25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KQ Live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4338217" y="3611880"/>
            <a:ext cx="346953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  <a:t>Run live quiz games your students can join on their device</a:t>
            </a:r>
            <a:endParaRPr lang="en-US" sz="2000" dirty="0">
              <a:solidFill>
                <a:srgbClr val="2C3A4A"/>
              </a:solidFill>
              <a:ea typeface="Calibri"/>
              <a:cs typeface="Calibri"/>
            </a:endParaRPr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7797" y="1691640"/>
            <a:ext cx="3515258" cy="2926080"/>
          </a:xfrm>
          <a:prstGeom prst="roundRect">
            <a:avLst>
              <a:gd name="adj" fmla="val 3750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8226" y="2057400"/>
            <a:ext cx="914400" cy="91440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ushpi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7954" y="2167128"/>
            <a:ext cx="694944" cy="6949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56397" y="3154680"/>
            <a:ext cx="305805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25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KQ Board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8192780" y="3611880"/>
            <a:ext cx="331311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  <a:t>Host a shared bulletin board </a:t>
            </a:r>
            <a:br>
              <a:rPr lang="en-US" sz="200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</a:br>
            <a:r>
              <a:rPr lang="en-US" sz="200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  <a:t>for class interaction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5074919"/>
            <a:ext cx="11094415" cy="10453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4C1D95"/>
                </a:solidFill>
                <a:latin typeface="Calibri"/>
                <a:ea typeface="Calibri"/>
                <a:cs typeface="Calibri"/>
              </a:rPr>
              <a:t>Browser-based. No installs, no licenses, no subscriptions.</a:t>
            </a:r>
          </a:p>
          <a:p>
            <a:pPr marL="0" indent="0" algn="ctr">
              <a:buNone/>
            </a:pPr>
            <a:endParaRPr lang="en-US" sz="2400" b="1" i="1" dirty="0">
              <a:solidFill>
                <a:srgbClr val="4C1D95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4C1D95"/>
                </a:solidFill>
                <a:latin typeface="Calibri"/>
                <a:ea typeface="Calibri"/>
                <a:cs typeface="Calibri"/>
              </a:rPr>
              <a:t>Try It at </a:t>
            </a:r>
            <a:r>
              <a:rPr lang="en-US" sz="2400" b="1" dirty="0">
                <a:solidFill>
                  <a:srgbClr val="4C1D95"/>
                </a:solidFill>
                <a:latin typeface="Calibri"/>
                <a:ea typeface="Calibri"/>
                <a:cs typeface="Calibri"/>
                <a:hlinkClick r:id="rId6"/>
              </a:rPr>
              <a:t>KnowledgeQuestStudio.org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8999AAE-FB3A-DEED-3C48-3653FF863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1648" y="-15368"/>
            <a:ext cx="1530351" cy="15303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>
                <a:latin typeface="Cambria"/>
                <a:ea typeface="Cambria"/>
              </a:rPr>
              <a:t>Why use interactive online lessons?</a:t>
            </a:r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08760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4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0" y="1569110"/>
            <a:ext cx="382219" cy="38221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52728" y="1508760"/>
            <a:ext cx="461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A2535"/>
                </a:solidFill>
                <a:latin typeface="Calibri"/>
                <a:ea typeface="Calibri"/>
                <a:cs typeface="Calibri"/>
              </a:rPr>
              <a:t>Free for students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1252728" y="1892808"/>
            <a:ext cx="461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4999"/>
              </a:lnSpc>
            </a:pPr>
            <a:r>
              <a:rPr lang="en-US" sz="2000" dirty="0">
                <a:solidFill>
                  <a:srgbClr val="566878"/>
                </a:solidFill>
                <a:latin typeface="Calibri"/>
                <a:ea typeface="Calibri"/>
                <a:cs typeface="Calibri"/>
              </a:rPr>
              <a:t>Students don't need to pay a fee, like Cengage and other publisher tools charge.</a:t>
            </a:r>
            <a:endParaRPr lang="en-US" sz="2000" dirty="0">
              <a:solidFill>
                <a:srgbClr val="566878"/>
              </a:solidFill>
              <a:ea typeface="Calibri"/>
              <a:cs typeface="Calibri"/>
            </a:endParaRPr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24448" y="1508760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8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798" y="1569110"/>
            <a:ext cx="382219" cy="382219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028536" y="1508760"/>
            <a:ext cx="461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WCAG-compliant HTML output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7028536" y="1892808"/>
            <a:ext cx="461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566878"/>
                </a:solidFill>
                <a:latin typeface="Calibri"/>
                <a:ea typeface="Calibri"/>
                <a:cs typeface="Calibri"/>
              </a:rPr>
              <a:t>HTML lessons work with screen readers and keyboard navigation.</a:t>
            </a:r>
            <a:endParaRPr lang="en-US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11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743200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12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0" y="2803550"/>
            <a:ext cx="382219" cy="382219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252728" y="2743200"/>
            <a:ext cx="461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Auto-syncs scores to the D2L gradebook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1252728" y="3127248"/>
            <a:ext cx="461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finished lesson posts its score. No manual grading, unless you want to grade manually.</a:t>
            </a:r>
            <a:endParaRPr lang="en-US" sz="2000" dirty="0"/>
          </a:p>
        </p:txBody>
      </p:sp>
      <p:sp>
        <p:nvSpPr>
          <p:cNvPr id="15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24448" y="2743200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1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798" y="2803550"/>
            <a:ext cx="382219" cy="382219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28536" y="2743200"/>
            <a:ext cx="461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Detailed D2L attempt &amp; time reports</a:t>
            </a:r>
            <a:endParaRPr lang="en-US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7028536" y="3127248"/>
            <a:ext cx="461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every answer, time on task, and how many attempts it took.</a:t>
            </a:r>
            <a:endParaRPr lang="en-US" sz="2000" dirty="0"/>
          </a:p>
        </p:txBody>
      </p:sp>
      <p:sp>
        <p:nvSpPr>
          <p:cNvPr id="19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977640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20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0" y="4037990"/>
            <a:ext cx="382219" cy="382219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252728" y="3977640"/>
            <a:ext cx="461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repeat lessons at their own pace</a:t>
            </a:r>
            <a:endParaRPr lang="en-US" sz="2000" dirty="0"/>
          </a:p>
        </p:txBody>
      </p:sp>
      <p:sp>
        <p:nvSpPr>
          <p:cNvPr id="22" name="Text 15"/>
          <p:cNvSpPr txBox="1"/>
          <p:nvPr/>
        </p:nvSpPr>
        <p:spPr>
          <a:xfrm>
            <a:off x="1252728" y="4361688"/>
            <a:ext cx="461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helpful for English language learners and review.</a:t>
            </a:r>
            <a:endParaRPr lang="en-US" sz="2000" dirty="0"/>
          </a:p>
        </p:txBody>
      </p:sp>
      <p:sp>
        <p:nvSpPr>
          <p:cNvPr id="23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24448" y="3977640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24" name="Imag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798" y="4037990"/>
            <a:ext cx="382219" cy="382219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7028536" y="3977640"/>
            <a:ext cx="461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in any browser</a:t>
            </a:r>
            <a:endParaRPr lang="en-US" sz="2000" dirty="0"/>
          </a:p>
        </p:txBody>
      </p:sp>
      <p:sp>
        <p:nvSpPr>
          <p:cNvPr id="26" name="Text 18"/>
          <p:cNvSpPr txBox="1"/>
          <p:nvPr/>
        </p:nvSpPr>
        <p:spPr>
          <a:xfrm>
            <a:off x="7028536" y="4361688"/>
            <a:ext cx="461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to install, license, or keep updated on a lab computer.</a:t>
            </a:r>
            <a:endParaRPr lang="en-US" sz="20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 1 , KQ Studio: Build the Lesson</a:t>
            </a:r>
            <a:endParaRPr lang="en-US" sz="30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Upload symbo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0" y="1477670"/>
            <a:ext cx="382219" cy="38221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52727" y="1417320"/>
            <a:ext cx="768261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a PowerPoint file  </a:t>
            </a:r>
            <a:r>
              <a:rPr lang="en-US" sz="20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a deck you already have. No blank page.</a:t>
            </a:r>
            <a:endParaRPr lang="en-US" sz="20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258568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Micropho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90" y="2318918"/>
            <a:ext cx="382219" cy="382219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252727" y="2258568"/>
            <a:ext cx="768261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recorded voice narration  </a:t>
            </a:r>
            <a:r>
              <a:rPr lang="en-US" sz="20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directly in the browser on any slide.</a:t>
            </a:r>
            <a:endParaRPr lang="en-US" sz="20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99816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Branching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90" y="3160166"/>
            <a:ext cx="382219" cy="382219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52727" y="3099816"/>
            <a:ext cx="768261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branching scenarios  </a:t>
            </a:r>
            <a:r>
              <a:rPr lang="en-US" sz="20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students choose a path and see where it leads.</a:t>
            </a:r>
            <a:endParaRPr lang="en-US" sz="2000" dirty="0"/>
          </a:p>
        </p:txBody>
      </p:sp>
      <p:sp>
        <p:nvSpPr>
          <p:cNvPr id="12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941064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Message bubbl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90" y="4001414"/>
            <a:ext cx="382219" cy="382219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252727" y="3941064"/>
            <a:ext cx="768261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character conversations  </a:t>
            </a:r>
            <a:r>
              <a:rPr lang="en-US" sz="20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 a dialogue students click through, choice by choice.</a:t>
            </a:r>
            <a:endParaRPr lang="en-US" sz="2000" dirty="0"/>
          </a:p>
        </p:txBody>
      </p:sp>
      <p:sp>
        <p:nvSpPr>
          <p:cNvPr id="15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82312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4" descr="Checklist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990" y="4842662"/>
            <a:ext cx="382219" cy="382219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252727" y="4782312"/>
            <a:ext cx="768261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quiz questions  </a:t>
            </a:r>
            <a:r>
              <a:rPr lang="en-US" sz="20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choice, hotspot, matching, and more, graded automatically.</a:t>
            </a:r>
            <a:endParaRPr lang="en-US" sz="2000" dirty="0"/>
          </a:p>
        </p:txBody>
      </p:sp>
      <p:sp>
        <p:nvSpPr>
          <p:cNvPr id="18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1970" y="1251930"/>
            <a:ext cx="2321085" cy="4371630"/>
          </a:xfrm>
          <a:prstGeom prst="roundRect">
            <a:avLst>
              <a:gd name="adj" fmla="val 3090"/>
            </a:avLst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80306" y="1783080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5" descr="Award ribb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7116" y="1859890"/>
            <a:ext cx="486461" cy="48646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9518352" y="1783080"/>
            <a:ext cx="1804663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Exports as a WCAG-compliant SCORM package. Upload it to D2L like any other file.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4EB14-FB8B-4EE9-9158-F5C63D416A09}"/>
              </a:ext>
            </a:extLst>
          </p:cNvPr>
          <p:cNvSpPr>
            <a:spLocks noGrp="1"/>
          </p:cNvSpPr>
          <p:nvPr>
            <p:ph type="title" idx="100"/>
          </p:nvPr>
        </p:nvSpPr>
        <p:spPr>
          <a:xfrm>
            <a:off x="548792" y="2517648"/>
            <a:ext cx="11094415" cy="777240"/>
          </a:xfrm>
        </p:spPr>
        <p:txBody>
          <a:bodyPr wrap="square" lIns="91440" tIns="45720" rIns="91440" bIns="45720" rtlCol="0" anchor="t"/>
          <a:lstStyle/>
          <a:p>
            <a:pPr algn="ctr"/>
            <a:r>
              <a:rPr lang="en-US" dirty="0">
                <a:latin typeface="Cambria"/>
                <a:ea typeface="Cambria"/>
              </a:rPr>
              <a:t>Demo: Example Lesson, D2L Score Report</a:t>
            </a:r>
            <a:br>
              <a:rPr lang="en-US" dirty="0">
                <a:latin typeface="Cambria"/>
                <a:ea typeface="Cambria"/>
              </a:rPr>
            </a:br>
            <a:r>
              <a:rPr lang="en-US" dirty="0">
                <a:latin typeface="Cambria"/>
                <a:ea typeface="Cambria"/>
              </a:rPr>
              <a:t> and How to Create a Lesson</a:t>
            </a:r>
            <a:br>
              <a:rPr lang="en-US" dirty="0">
                <a:latin typeface="Cambria"/>
                <a:ea typeface="Cambria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08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 2 , KQ Live: Play As a Class</a:t>
            </a:r>
            <a:endParaRPr lang="en-US" sz="30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08760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Gamepa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7" y="1574597"/>
            <a:ext cx="416966" cy="41696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98448" y="1508760"/>
            <a:ext cx="67482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400" b="1" dirty="0">
                <a:solidFill>
                  <a:srgbClr val="1A2535"/>
                </a:solidFill>
                <a:latin typeface="Calibri"/>
                <a:ea typeface="Calibri"/>
                <a:cs typeface="Calibri"/>
              </a:rPr>
              <a:t>Kahoot-style live quiz games  </a:t>
            </a:r>
            <a:r>
              <a:rPr lang="en-US" sz="240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  <a:t>Completely free. No subscription or per-student fee.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468880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User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77" y="2534717"/>
            <a:ext cx="416966" cy="41696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298448" y="2468880"/>
            <a:ext cx="67482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join with a room code  </a:t>
            </a:r>
            <a:r>
              <a:rPr lang="en-US" sz="24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their own phone, in seconds, no account needed.</a:t>
            </a:r>
            <a:endParaRPr lang="en-US" sz="24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29000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Lapto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77" y="3494837"/>
            <a:ext cx="416966" cy="41696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98448" y="3429000"/>
            <a:ext cx="67482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400" b="1" dirty="0">
                <a:solidFill>
                  <a:srgbClr val="1A2535"/>
                </a:solidFill>
                <a:latin typeface="Calibri"/>
                <a:ea typeface="Calibri"/>
                <a:cs typeface="Calibri"/>
              </a:rPr>
              <a:t>No device? Pair up.  </a:t>
            </a:r>
            <a:r>
              <a:rPr lang="en-US" sz="240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  <a:t>Two students, one phone, one code. The game works great in pairs.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89120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Reuse and recycle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77" y="4454957"/>
            <a:ext cx="416966" cy="41696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298448" y="4389120"/>
            <a:ext cx="67482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 any deck for practice  </a:t>
            </a:r>
            <a:r>
              <a:rPr lang="en-US" sz="24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same quiz again anytime as low-stakes review.</a:t>
            </a:r>
            <a:endParaRPr lang="en-US" sz="2400" dirty="0"/>
          </a:p>
        </p:txBody>
      </p:sp>
      <p:sp>
        <p:nvSpPr>
          <p:cNvPr id="15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4527" y="1339860"/>
            <a:ext cx="3550615" cy="4114800"/>
          </a:xfrm>
          <a:prstGeom prst="roundRect">
            <a:avLst>
              <a:gd name="adj" fmla="val 3090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74567" y="1705620"/>
            <a:ext cx="640080" cy="64008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1377" y="1782430"/>
            <a:ext cx="486461" cy="486461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674567" y="2528580"/>
            <a:ext cx="2910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We’ll test this together in the hands-on part of today’s session.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56782-2DDE-1C29-106A-BF8BF3A1EE0B}"/>
              </a:ext>
            </a:extLst>
          </p:cNvPr>
          <p:cNvSpPr>
            <a:spLocks noGrp="1"/>
          </p:cNvSpPr>
          <p:nvPr>
            <p:ph type="title" idx="100"/>
          </p:nvPr>
        </p:nvSpPr>
        <p:spPr>
          <a:xfrm>
            <a:off x="548792" y="2850157"/>
            <a:ext cx="11094415" cy="777240"/>
          </a:xfrm>
        </p:spPr>
        <p:txBody>
          <a:bodyPr wrap="square" lIns="91440" tIns="45720" rIns="91440" bIns="45720" rtlCol="0" anchor="t"/>
          <a:lstStyle/>
          <a:p>
            <a:pPr algn="ctr"/>
            <a:r>
              <a:rPr lang="en-US" dirty="0">
                <a:latin typeface="Cambria"/>
                <a:ea typeface="Cambria"/>
              </a:rPr>
              <a:t>Demo of Quiz Game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311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 3 , KQ Board: Think Out Loud Together</a:t>
            </a:r>
            <a:endParaRPr lang="en-US" sz="30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61159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i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7" y="1726996"/>
            <a:ext cx="416966" cy="41696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98448" y="1661159"/>
            <a:ext cx="67482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shared, live bulletin board  </a:t>
            </a:r>
            <a:br>
              <a:rPr lang="en-US" sz="22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2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class posts to the same board in real time.</a:t>
            </a:r>
            <a:endParaRPr lang="en-US" sz="22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21279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Message circ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77" y="2687116"/>
            <a:ext cx="416966" cy="41696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298448" y="2621279"/>
            <a:ext cx="67482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200" b="1" dirty="0">
                <a:solidFill>
                  <a:srgbClr val="1A2535"/>
                </a:solidFill>
                <a:latin typeface="Calibri"/>
                <a:ea typeface="Calibri"/>
                <a:cs typeface="Calibri"/>
              </a:rPr>
              <a:t>Q&amp;A, mood boards, and timers  </a:t>
            </a:r>
            <a:br>
              <a:rPr lang="en-US" sz="2200" b="1" dirty="0">
                <a:solidFill>
                  <a:srgbClr val="1A2535"/>
                </a:solidFill>
                <a:latin typeface="Calibri"/>
                <a:ea typeface="Calibri"/>
                <a:cs typeface="Calibri"/>
              </a:rPr>
            </a:br>
            <a:r>
              <a:rPr lang="en-US" sz="220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  <a:t>Pick the format that fits what you are asking.</a:t>
            </a:r>
            <a:endParaRPr lang="en-US" sz="2200" dirty="0">
              <a:latin typeface="Calibri"/>
              <a:ea typeface="Calibri"/>
              <a:cs typeface="Calibri"/>
            </a:endParaRPr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81399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Type symbo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77" y="3647236"/>
            <a:ext cx="416966" cy="41696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98448" y="3581399"/>
            <a:ext cx="67482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for warm-ups and exit tickets  </a:t>
            </a:r>
            <a:br>
              <a:rPr lang="en-US" sz="22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2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way to open or close a class session.</a:t>
            </a:r>
            <a:endParaRPr lang="en-US" sz="2200" dirty="0"/>
          </a:p>
        </p:txBody>
      </p:sp>
      <p:sp>
        <p:nvSpPr>
          <p:cNvPr id="12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41519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Users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77" y="4607356"/>
            <a:ext cx="416966" cy="41696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298448" y="4541519"/>
            <a:ext cx="67482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Responses appear live  </a:t>
            </a:r>
            <a:br>
              <a:rPr lang="en-US" sz="22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2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name required unless you ask for one.</a:t>
            </a:r>
            <a:endParaRPr lang="en-US" sz="2200" dirty="0"/>
          </a:p>
        </p:txBody>
      </p:sp>
      <p:sp>
        <p:nvSpPr>
          <p:cNvPr id="15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80372" y="1508760"/>
            <a:ext cx="3550615" cy="4114800"/>
          </a:xfrm>
          <a:prstGeom prst="roundRect">
            <a:avLst>
              <a:gd name="adj" fmla="val 3090"/>
            </a:avLst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00412" y="1874520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7222" y="1951330"/>
            <a:ext cx="486461" cy="486461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800412" y="2697480"/>
            <a:ext cx="2910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55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KQ Board shares its login with KQ Live, so one teacher account covers both tools.</a:t>
            </a:r>
            <a:endParaRPr lang="en-US" sz="1550" dirty="0">
              <a:latin typeface="Calibri"/>
              <a:ea typeface="Calibri"/>
              <a:cs typeface="Calibr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35080-94C2-0B56-5D73-FA249AEC6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8C4AD-E886-FA53-59FF-2CB3BBE62453}"/>
              </a:ext>
            </a:extLst>
          </p:cNvPr>
          <p:cNvSpPr>
            <a:spLocks noGrp="1"/>
          </p:cNvSpPr>
          <p:nvPr>
            <p:ph type="title" idx="100"/>
          </p:nvPr>
        </p:nvSpPr>
        <p:spPr>
          <a:xfrm>
            <a:off x="548640" y="2651760"/>
            <a:ext cx="11094415" cy="777240"/>
          </a:xfrm>
        </p:spPr>
        <p:txBody>
          <a:bodyPr wrap="square" lIns="91440" tIns="45720" rIns="91440" bIns="45720" rtlCol="0" anchor="t"/>
          <a:lstStyle/>
          <a:p>
            <a:pPr algn="ctr"/>
            <a:r>
              <a:rPr lang="en-US" dirty="0">
                <a:latin typeface="Cambria"/>
                <a:ea typeface="Cambria"/>
              </a:rPr>
              <a:t>Demo of Example Board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579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9914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Accessible by Default, Not as an After-Thought</a:t>
            </a:r>
            <a:endParaRPr lang="en-US" sz="28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08760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7" y="1574597"/>
            <a:ext cx="416966" cy="41696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94560"/>
            <a:ext cx="5318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WCAG-compliant HTML, every export</a:t>
            </a:r>
            <a:endParaRPr lang="en-US" dirty="0"/>
          </a:p>
        </p:txBody>
      </p:sp>
      <p:sp>
        <p:nvSpPr>
          <p:cNvPr id="6" name="Text 3"/>
          <p:cNvSpPr txBox="1"/>
          <p:nvPr/>
        </p:nvSpPr>
        <p:spPr>
          <a:xfrm>
            <a:off x="548641" y="2560320"/>
            <a:ext cx="31613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  <a:t>Every lesson KQ Studio produces meets WCAG 2.1 AA on export.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2139" y="1508760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ea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75" y="1574597"/>
            <a:ext cx="416966" cy="41696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631021" y="2194560"/>
            <a:ext cx="5318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reader and dyslexia-friendly font</a:t>
            </a:r>
            <a:endParaRPr lang="en-US" dirty="0"/>
          </a:p>
        </p:txBody>
      </p:sp>
      <p:sp>
        <p:nvSpPr>
          <p:cNvPr id="10" name="Text 6"/>
          <p:cNvSpPr txBox="1"/>
          <p:nvPr/>
        </p:nvSpPr>
        <p:spPr>
          <a:xfrm>
            <a:off x="4612139" y="2560320"/>
            <a:ext cx="356504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  <a:t>One click for students who need it. No extra software required.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11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607219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keyboard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77" y="3673056"/>
            <a:ext cx="416966" cy="41696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48640" y="4293019"/>
            <a:ext cx="5318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operable by keyboard</a:t>
            </a:r>
            <a:endParaRPr lang="en-US" dirty="0"/>
          </a:p>
        </p:txBody>
      </p:sp>
      <p:sp>
        <p:nvSpPr>
          <p:cNvPr id="14" name="Text 9"/>
          <p:cNvSpPr txBox="1"/>
          <p:nvPr/>
        </p:nvSpPr>
        <p:spPr>
          <a:xfrm>
            <a:off x="548640" y="4658779"/>
            <a:ext cx="295753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mouse required for any interaction in a lesson.</a:t>
            </a:r>
            <a:endParaRPr lang="en-US" dirty="0"/>
          </a:p>
        </p:txBody>
      </p:sp>
      <p:sp>
        <p:nvSpPr>
          <p:cNvPr id="15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2139" y="3607219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Image or photo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7975" y="3673056"/>
            <a:ext cx="416966" cy="41696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31021" y="4293019"/>
            <a:ext cx="5318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alt text on every image</a:t>
            </a:r>
            <a:endParaRPr lang="en-US" dirty="0"/>
          </a:p>
        </p:txBody>
      </p:sp>
      <p:sp>
        <p:nvSpPr>
          <p:cNvPr id="18" name="Text 12"/>
          <p:cNvSpPr txBox="1"/>
          <p:nvPr/>
        </p:nvSpPr>
        <p:spPr>
          <a:xfrm>
            <a:off x="4612139" y="4658779"/>
            <a:ext cx="356504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Checked by the editor’s own built-in accessibility checker before you publish.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4B5FD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pic>
        <p:nvPicPr>
          <p:cNvPr id="24" name="Picture 23" descr="Disabled And Here group shot">
            <a:extLst>
              <a:ext uri="{FF2B5EF4-FFF2-40B4-BE49-F238E27FC236}">
                <a16:creationId xmlns:a16="http://schemas.microsoft.com/office/drawing/2014/main" id="{D0387CDB-8E54-F83D-3B3A-6948A18907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585" t="1478" r="36368" b="-1478"/>
          <a:stretch>
            <a:fillRect/>
          </a:stretch>
        </p:blipFill>
        <p:spPr>
          <a:xfrm>
            <a:off x="9004496" y="591739"/>
            <a:ext cx="3161379" cy="5847317"/>
          </a:xfrm>
          <a:prstGeom prst="rect">
            <a:avLst/>
          </a:prstGeom>
        </p:spPr>
      </p:pic>
      <p:sp>
        <p:nvSpPr>
          <p:cNvPr id="26" name="Photo credit"/>
          <p:cNvSpPr txBox="1"/>
          <p:nvPr/>
        </p:nvSpPr>
        <p:spPr>
          <a:xfrm>
            <a:off x="9004496" y="6448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900" dirty="0">
                <a:solidFill>
                  <a:srgbClr val="E4DCF5"/>
                </a:solidFill>
                <a:latin typeface="Arial"/>
              </a:rPr>
              <a:t>Photo: Disabled And Here, CC BY 4.0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Turn: Build Something Real</a:t>
            </a:r>
            <a:endParaRPr lang="en-US" sz="30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63040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4" name="Image 0" descr="Lapto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50" y="1539850"/>
            <a:ext cx="486461" cy="48646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81328"/>
            <a:ext cx="10225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a laptop?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810512"/>
            <a:ext cx="10225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  <a:t>Open KQ Studio, KQ Live, or KQ Board - your choice!</a:t>
            </a:r>
            <a:endParaRPr lang="en-US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395728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8" name="Image 1" descr="User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50" y="2472538"/>
            <a:ext cx="486461" cy="486461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17320" y="2414016"/>
            <a:ext cx="10225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laptop?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1417320" y="2743200"/>
            <a:ext cx="10225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up with a neighbor. It’s the perfect excuse to test KQ Live’s join-by-code together.</a:t>
            </a:r>
            <a:endParaRPr lang="en-US" sz="2000" dirty="0"/>
          </a:p>
        </p:txBody>
      </p:sp>
      <p:sp>
        <p:nvSpPr>
          <p:cNvPr id="11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328416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12" name="Image 2" descr="Cloc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50" y="3405226"/>
            <a:ext cx="486461" cy="486461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17320" y="3346704"/>
            <a:ext cx="10225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about 25 minutes.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1417320" y="3675888"/>
            <a:ext cx="10225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  <a:t>That is plenty of time for one focused piece.</a:t>
            </a:r>
            <a:endParaRPr lang="en-US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15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261104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16" name="Image 3" descr="Sparkle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50" y="4337914"/>
            <a:ext cx="486461" cy="486461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17320" y="4279392"/>
            <a:ext cx="10225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prompt:</a:t>
            </a:r>
            <a:endParaRPr lang="en-US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1417320" y="4974336"/>
            <a:ext cx="10225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  <a:t>"Build a slide and a quiz question from a PowerPoint." </a:t>
            </a:r>
            <a:br>
              <a:rPr lang="en-US" sz="2000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</a:br>
            <a:r>
              <a:rPr lang="en-US" sz="2000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  <a:t>"Write 3 quiz questions for your class." </a:t>
            </a:r>
            <a:br>
              <a:rPr lang="en-US" sz="2000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</a:br>
            <a:r>
              <a:rPr lang="en-US" sz="2000" dirty="0">
                <a:solidFill>
                  <a:srgbClr val="C4B5FD"/>
                </a:solidFill>
                <a:latin typeface="Calibri"/>
                <a:ea typeface="Calibri"/>
                <a:cs typeface="Calibri"/>
              </a:rPr>
              <a:t>"Post a warm-up question to a board."</a:t>
            </a:r>
            <a:endParaRPr lang="en-US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19" name="Text 13"/>
          <p:cNvSpPr txBox="1"/>
          <p:nvPr/>
        </p:nvSpPr>
        <p:spPr>
          <a:xfrm>
            <a:off x="548640" y="6053328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 wrong choice, pick whichever tool fits something you are already teaching.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4B5FD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Start , Pick Your Path</a:t>
            </a:r>
            <a:endParaRPr lang="en-US" sz="30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63040"/>
            <a:ext cx="3515258" cy="4114800"/>
          </a:xfrm>
          <a:prstGeom prst="roundRect">
            <a:avLst>
              <a:gd name="adj" fmla="val 3121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40509" y="1783080"/>
            <a:ext cx="731520" cy="7315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enci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292" y="1870862"/>
            <a:ext cx="555955" cy="55595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651760"/>
            <a:ext cx="3149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KQ Studio</a:t>
            </a:r>
            <a:endParaRPr lang="en-US" sz="2000" dirty="0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200400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8" name="Text 5"/>
          <p:cNvSpPr txBox="1"/>
          <p:nvPr/>
        </p:nvSpPr>
        <p:spPr>
          <a:xfrm>
            <a:off x="822960" y="3200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1234440" y="3154680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000" dirty="0">
                <a:solidFill>
                  <a:srgbClr val="1A2535"/>
                </a:solidFill>
                <a:latin typeface="Calibri"/>
                <a:ea typeface="Calibri"/>
                <a:cs typeface="Calibri"/>
              </a:rPr>
              <a:t>New Lesson, choose Blank</a:t>
            </a:r>
            <a:endParaRPr lang="en-US" sz="2000" dirty="0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822192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11" name="Text 8"/>
          <p:cNvSpPr txBox="1"/>
          <p:nvPr/>
        </p:nvSpPr>
        <p:spPr>
          <a:xfrm>
            <a:off x="822960" y="38221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1234440" y="3776472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000" dirty="0">
                <a:solidFill>
                  <a:srgbClr val="1A2535"/>
                </a:solidFill>
                <a:latin typeface="Calibri"/>
                <a:ea typeface="Calibri"/>
                <a:cs typeface="Calibri"/>
              </a:rPr>
              <a:t>Import a PowerPoint</a:t>
            </a:r>
          </a:p>
        </p:txBody>
      </p:sp>
      <p:sp>
        <p:nvSpPr>
          <p:cNvPr id="13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443984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14" name="Text 11"/>
          <p:cNvSpPr txBox="1"/>
          <p:nvPr/>
        </p:nvSpPr>
        <p:spPr>
          <a:xfrm>
            <a:off x="822960" y="44439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234440" y="4398264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one quiz question</a:t>
            </a:r>
            <a:endParaRPr lang="en-US" sz="2000" dirty="0"/>
          </a:p>
        </p:txBody>
      </p:sp>
      <p:sp>
        <p:nvSpPr>
          <p:cNvPr id="16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8218" y="1463040"/>
            <a:ext cx="3515258" cy="4114800"/>
          </a:xfrm>
          <a:prstGeom prst="roundRect">
            <a:avLst>
              <a:gd name="adj" fmla="val 3121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30088" y="1783080"/>
            <a:ext cx="731520" cy="7315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1" descr="Gamepa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870" y="1870862"/>
            <a:ext cx="555955" cy="555955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4521098" y="2651760"/>
            <a:ext cx="3149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KQ Live</a:t>
            </a:r>
            <a:endParaRPr lang="en-US" sz="2000" dirty="0"/>
          </a:p>
        </p:txBody>
      </p:sp>
      <p:sp>
        <p:nvSpPr>
          <p:cNvPr id="20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2538" y="3200400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21" name="Text 17"/>
          <p:cNvSpPr txBox="1"/>
          <p:nvPr/>
        </p:nvSpPr>
        <p:spPr>
          <a:xfrm>
            <a:off x="4612538" y="3200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22" name="Text 18"/>
          <p:cNvSpPr txBox="1"/>
          <p:nvPr/>
        </p:nvSpPr>
        <p:spPr>
          <a:xfrm>
            <a:off x="5024018" y="3154680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deck</a:t>
            </a:r>
            <a:endParaRPr lang="en-US" sz="2000" dirty="0"/>
          </a:p>
        </p:txBody>
      </p:sp>
      <p:sp>
        <p:nvSpPr>
          <p:cNvPr id="23" name="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2538" y="3822192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24" name="Text 20"/>
          <p:cNvSpPr txBox="1"/>
          <p:nvPr/>
        </p:nvSpPr>
        <p:spPr>
          <a:xfrm>
            <a:off x="4612538" y="38221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25" name="Text 21"/>
          <p:cNvSpPr txBox="1"/>
          <p:nvPr/>
        </p:nvSpPr>
        <p:spPr>
          <a:xfrm>
            <a:off x="5024018" y="3776472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3 questions</a:t>
            </a:r>
            <a:endParaRPr lang="en-US" sz="2000" dirty="0"/>
          </a:p>
        </p:txBody>
      </p:sp>
      <p:sp>
        <p:nvSpPr>
          <p:cNvPr id="26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2538" y="4443984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27" name="Text 23"/>
          <p:cNvSpPr txBox="1"/>
          <p:nvPr/>
        </p:nvSpPr>
        <p:spPr>
          <a:xfrm>
            <a:off x="4612538" y="44439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8" name="Text 24"/>
          <p:cNvSpPr txBox="1"/>
          <p:nvPr/>
        </p:nvSpPr>
        <p:spPr>
          <a:xfrm>
            <a:off x="5024018" y="4398264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 room &amp; share the code</a:t>
            </a:r>
            <a:endParaRPr lang="en-US" sz="2000" dirty="0"/>
          </a:p>
        </p:txBody>
      </p:sp>
      <p:sp>
        <p:nvSpPr>
          <p:cNvPr id="29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7797" y="1463040"/>
            <a:ext cx="3515258" cy="4114800"/>
          </a:xfrm>
          <a:prstGeom prst="roundRect">
            <a:avLst>
              <a:gd name="adj" fmla="val 3121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19666" y="1783080"/>
            <a:ext cx="731520" cy="7315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2" descr="Pi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7448" y="1870862"/>
            <a:ext cx="555955" cy="555955"/>
          </a:xfrm>
          <a:prstGeom prst="rect">
            <a:avLst/>
          </a:prstGeom>
        </p:spPr>
      </p:pic>
      <p:sp>
        <p:nvSpPr>
          <p:cNvPr id="32" name="Text 27"/>
          <p:cNvSpPr txBox="1"/>
          <p:nvPr/>
        </p:nvSpPr>
        <p:spPr>
          <a:xfrm>
            <a:off x="8310677" y="2651760"/>
            <a:ext cx="3149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KQ Board</a:t>
            </a:r>
            <a:endParaRPr lang="en-US" sz="2000" dirty="0"/>
          </a:p>
        </p:txBody>
      </p:sp>
      <p:sp>
        <p:nvSpPr>
          <p:cNvPr id="33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02117" y="3200400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34" name="Text 29"/>
          <p:cNvSpPr txBox="1"/>
          <p:nvPr/>
        </p:nvSpPr>
        <p:spPr>
          <a:xfrm>
            <a:off x="8402117" y="3200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35" name="Text 30"/>
          <p:cNvSpPr txBox="1"/>
          <p:nvPr/>
        </p:nvSpPr>
        <p:spPr>
          <a:xfrm>
            <a:off x="8813597" y="3154680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board</a:t>
            </a:r>
            <a:endParaRPr lang="en-US" sz="2000" dirty="0"/>
          </a:p>
        </p:txBody>
      </p:sp>
      <p:sp>
        <p:nvSpPr>
          <p:cNvPr id="36" name="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02117" y="3822192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37" name="Text 32"/>
          <p:cNvSpPr txBox="1"/>
          <p:nvPr/>
        </p:nvSpPr>
        <p:spPr>
          <a:xfrm>
            <a:off x="8402117" y="38221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38" name="Text 33"/>
          <p:cNvSpPr txBox="1"/>
          <p:nvPr/>
        </p:nvSpPr>
        <p:spPr>
          <a:xfrm>
            <a:off x="8813597" y="3776472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a prompt</a:t>
            </a:r>
            <a:endParaRPr lang="en-US" sz="2000" dirty="0"/>
          </a:p>
        </p:txBody>
      </p:sp>
      <p:sp>
        <p:nvSpPr>
          <p:cNvPr id="39" name="Shap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02117" y="4443984"/>
            <a:ext cx="292608" cy="292608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40" name="Text 35"/>
          <p:cNvSpPr txBox="1"/>
          <p:nvPr/>
        </p:nvSpPr>
        <p:spPr>
          <a:xfrm>
            <a:off x="8402117" y="44439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C1D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41" name="Text 36"/>
          <p:cNvSpPr txBox="1"/>
          <p:nvPr/>
        </p:nvSpPr>
        <p:spPr>
          <a:xfrm>
            <a:off x="8813597" y="4398264"/>
            <a:ext cx="2555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link &amp; watch responses</a:t>
            </a:r>
            <a:endParaRPr lang="en-US" sz="2000" dirty="0"/>
          </a:p>
        </p:txBody>
      </p:sp>
      <p:sp>
        <p:nvSpPr>
          <p:cNvPr id="42" name="Text 37"/>
          <p:cNvSpPr txBox="1"/>
          <p:nvPr/>
        </p:nvSpPr>
        <p:spPr>
          <a:xfrm>
            <a:off x="548640" y="6053328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i="1" dirty="0">
                <a:solidFill>
                  <a:srgbClr val="566878"/>
                </a:solidFill>
                <a:latin typeface="Calibri"/>
                <a:ea typeface="Calibri"/>
                <a:cs typeface="Calibri"/>
              </a:rPr>
              <a:t>This slide stays up during the whole hands-on block to refer back to it anytime.</a:t>
            </a:r>
            <a:endParaRPr lang="en-US" sz="1150" dirty="0">
              <a:latin typeface="Calibri"/>
              <a:ea typeface="Calibri"/>
              <a:cs typeface="Calibri"/>
            </a:endParaRPr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Free, Accessible, Built for How Students Learn</a:t>
            </a:r>
            <a:endParaRPr lang="en-US" sz="30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5448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4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1609344"/>
            <a:ext cx="347472" cy="3474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34440" y="1527048"/>
            <a:ext cx="10408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Zero cost</a:t>
            </a:r>
            <a:endParaRPr lang="en-US" sz="280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212848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7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2267712"/>
            <a:ext cx="347472" cy="34747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234440" y="2185416"/>
            <a:ext cx="10408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WCAG-compliant out of the box</a:t>
            </a:r>
            <a:endParaRPr lang="en-US" sz="28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871216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10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2926080"/>
            <a:ext cx="347472" cy="34747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34440" y="2843784"/>
            <a:ext cx="10408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Auto-graded straight into D2L</a:t>
            </a:r>
            <a:endParaRPr lang="en-US" sz="2800" dirty="0"/>
          </a:p>
        </p:txBody>
      </p:sp>
      <p:sp>
        <p:nvSpPr>
          <p:cNvPr id="12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29584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13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358444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234440" y="3502152"/>
            <a:ext cx="10408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Self-paced review, especially valuable for ELL students</a:t>
            </a:r>
            <a:endParaRPr lang="en-US" sz="2800" dirty="0"/>
          </a:p>
        </p:txBody>
      </p:sp>
      <p:sp>
        <p:nvSpPr>
          <p:cNvPr id="15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16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4242816"/>
            <a:ext cx="347472" cy="347472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234440" y="4160520"/>
            <a:ext cx="10408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tools, one login</a:t>
            </a:r>
            <a:endParaRPr lang="en-US" sz="2800" dirty="0"/>
          </a:p>
        </p:txBody>
      </p:sp>
      <p:sp>
        <p:nvSpPr>
          <p:cNvPr id="18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212080"/>
            <a:ext cx="11094415" cy="822960"/>
          </a:xfrm>
          <a:prstGeom prst="roundRect">
            <a:avLst>
              <a:gd name="adj" fmla="val 13333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9" name="Text 12"/>
          <p:cNvSpPr txBox="1"/>
          <p:nvPr/>
        </p:nvSpPr>
        <p:spPr>
          <a:xfrm>
            <a:off x="822960" y="52120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2E1065"/>
                </a:solidFill>
                <a:latin typeface="Calibri"/>
                <a:ea typeface="Calibri"/>
                <a:cs typeface="Calibri"/>
              </a:rPr>
              <a:t>Start with one slide deck. You don’t have to convert a whole course today.  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4B5FD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  <p:pic>
        <p:nvPicPr>
          <p:cNvPr id="21" name="Picture 20" descr="Businesswoman thumbs up">
            <a:extLst>
              <a:ext uri="{FF2B5EF4-FFF2-40B4-BE49-F238E27FC236}">
                <a16:creationId xmlns:a16="http://schemas.microsoft.com/office/drawing/2014/main" id="{C1E13D10-C58F-22B2-0759-5BBE7B4E3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5458" y="-100584"/>
            <a:ext cx="1908953" cy="61356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1D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 Images and Audio, Zero Licensing Fees</a:t>
            </a:r>
            <a:endParaRPr lang="en-US" sz="30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502920" cy="50292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image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0" y="1477670"/>
            <a:ext cx="382219" cy="38221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52728" y="1417320"/>
            <a:ext cx="1039032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Online, built into KQ Studio,  </a:t>
            </a:r>
            <a:r>
              <a:rPr lang="en-US" sz="1300" dirty="0">
                <a:solidFill>
                  <a:srgbClr val="2C3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searches Pixabay, Openverse, and Wikimedia Commons and imports with attribution automatically.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14884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5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something more specific? Two more places to check by hand:</a:t>
            </a:r>
            <a:endParaRPr lang="en-US" sz="1400" dirty="0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06040"/>
            <a:ext cx="5364328" cy="1600200"/>
          </a:xfrm>
          <a:prstGeom prst="roundRect">
            <a:avLst>
              <a:gd name="adj" fmla="val 5714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862072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boo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97" y="2927909"/>
            <a:ext cx="416966" cy="41696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2743200"/>
            <a:ext cx="4084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A2535"/>
                </a:solidFill>
                <a:latin typeface="Calibri"/>
                <a:ea typeface="Calibri"/>
                <a:cs typeface="Calibri"/>
                <a:hlinkClick r:id="rId5"/>
              </a:rPr>
              <a:t>UT Austin Libraries: Finding CC Licensed Content</a:t>
            </a:r>
            <a:endParaRPr lang="en-US" sz="1350">
              <a:latin typeface="Calibri"/>
              <a:ea typeface="Calibri"/>
              <a:cs typeface="Calibri"/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822960" y="3429000"/>
            <a:ext cx="48156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6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research guide curating dozens of Creative Commons and public-domain sources by media type: photos, illustrations, video, audio, and more.</a:t>
            </a:r>
            <a:endParaRPr lang="en-US" sz="1150" dirty="0"/>
          </a:p>
        </p:txBody>
      </p:sp>
      <p:sp>
        <p:nvSpPr>
          <p:cNvPr id="12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8728" y="2606040"/>
            <a:ext cx="5364328" cy="1600200"/>
          </a:xfrm>
          <a:prstGeom prst="roundRect">
            <a:avLst>
              <a:gd name="adj" fmla="val 5714"/>
            </a:avLst>
          </a:prstGeom>
          <a:solidFill>
            <a:srgbClr val="F5F3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53048" y="2862072"/>
            <a:ext cx="548640" cy="548640"/>
          </a:xfrm>
          <a:prstGeom prst="ellipse">
            <a:avLst/>
          </a:prstGeom>
          <a:solidFill>
            <a:srgbClr val="4C1D9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Magnifying glass search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8884" y="2927909"/>
            <a:ext cx="416966" cy="41696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284568" y="2743200"/>
            <a:ext cx="4084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350" b="1" dirty="0">
                <a:solidFill>
                  <a:srgbClr val="1A2535"/>
                </a:solidFill>
                <a:latin typeface="Calibri"/>
                <a:ea typeface="Calibri"/>
                <a:cs typeface="Calibri"/>
                <a:hlinkClick r:id="rId7"/>
              </a:rPr>
              <a:t>Creative Commons Search</a:t>
            </a:r>
            <a:endParaRPr lang="en-US"/>
          </a:p>
        </p:txBody>
      </p:sp>
      <p:sp>
        <p:nvSpPr>
          <p:cNvPr id="16" name="Text 11"/>
          <p:cNvSpPr txBox="1"/>
          <p:nvPr/>
        </p:nvSpPr>
        <p:spPr>
          <a:xfrm>
            <a:off x="6553048" y="3429000"/>
            <a:ext cx="48156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1150" dirty="0">
                <a:solidFill>
                  <a:srgbClr val="566878"/>
                </a:solidFill>
                <a:latin typeface="Calibri"/>
                <a:ea typeface="Calibri"/>
                <a:cs typeface="Calibri"/>
              </a:rPr>
              <a:t>More sources for images, music, and videos.</a:t>
            </a:r>
            <a:endParaRPr lang="en-US" sz="1150" dirty="0">
              <a:latin typeface="Calibri"/>
              <a:ea typeface="Calibri"/>
              <a:cs typeface="Calibri"/>
            </a:endParaRPr>
          </a:p>
        </p:txBody>
      </p:sp>
      <p:sp>
        <p:nvSpPr>
          <p:cNvPr id="17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434840"/>
            <a:ext cx="11094415" cy="1051560"/>
          </a:xfrm>
          <a:prstGeom prst="roundRect">
            <a:avLst>
              <a:gd name="adj" fmla="val 8696"/>
            </a:avLst>
          </a:prstGeom>
          <a:solidFill>
            <a:srgbClr val="FEF3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4645152"/>
            <a:ext cx="502920" cy="50292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3" descr="fla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022" y="4705502"/>
            <a:ext cx="382219" cy="382219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463040" y="4434840"/>
            <a:ext cx="99056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b="1" dirty="0">
                <a:solidFill>
                  <a:srgbClr val="1A2535"/>
                </a:solidFill>
                <a:latin typeface="Calibri"/>
                <a:ea typeface="Calibri"/>
                <a:cs typeface="Calibri"/>
              </a:rPr>
              <a:t>Give credit where it’s due. </a:t>
            </a:r>
            <a:r>
              <a:rPr lang="en-US" sz="1300" dirty="0">
                <a:solidFill>
                  <a:srgbClr val="2C3A4A"/>
                </a:solidFill>
                <a:latin typeface="Calibri"/>
                <a:ea typeface="Calibri"/>
                <a:cs typeface="Calibri"/>
              </a:rPr>
              <a:t>You can add attributions on the Credits slide for media you upload yourself.</a:t>
            </a:r>
            <a:endParaRPr lang="en-US" sz="1300" dirty="0">
              <a:latin typeface="Calibri"/>
              <a:ea typeface="Calibri"/>
              <a:cs typeface="Calibr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51615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6687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463040" y="-1463040"/>
            <a:ext cx="4572000" cy="4572000"/>
          </a:xfrm>
          <a:prstGeom prst="ellipse">
            <a:avLst/>
          </a:prstGeom>
          <a:solidFill>
            <a:srgbClr val="4C1D95">
              <a:alpha val="5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0" y="4206240"/>
            <a:ext cx="4206240" cy="4206240"/>
          </a:xfrm>
          <a:prstGeom prst="ellipse">
            <a:avLst/>
          </a:prstGeom>
          <a:solidFill>
            <a:srgbClr val="4C1D95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743200"/>
            <a:ext cx="105457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977640"/>
            <a:ext cx="105457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Let’s talk.</a:t>
            </a:r>
            <a:endParaRPr lang="en-US" sz="1900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80060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email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4855464"/>
            <a:ext cx="347472" cy="34747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63040" y="48006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mary.lebens@minneapolis.edu</a:t>
            </a:r>
            <a:endParaRPr lang="en-US" sz="1500" dirty="0">
              <a:latin typeface="Calibri"/>
              <a:ea typeface="Calibri"/>
              <a:cs typeface="Calibri"/>
            </a:endParaRPr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534924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glob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" y="5404104"/>
            <a:ext cx="347472" cy="347472"/>
          </a:xfrm>
          <a:prstGeom prst="rect">
            <a:avLst/>
          </a:prstGeom>
        </p:spPr>
      </p:pic>
      <p:sp>
        <p:nvSpPr>
          <p:cNvPr id="11" name="Text 7">
            <a:hlinkClick r:id="rId5"/>
          </p:cNvPr>
          <p:cNvSpPr txBox="1"/>
          <p:nvPr/>
        </p:nvSpPr>
        <p:spPr>
          <a:xfrm>
            <a:off x="1463040" y="53492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knowledgequeststudio.org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822960" y="59436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4B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Minneapolis College  ·  Emerging Practices Track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1191</Words>
  <Application>Microsoft Office PowerPoint</Application>
  <PresentationFormat>Widescreen</PresentationFormat>
  <Paragraphs>167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Cambria</vt:lpstr>
      <vt:lpstr>Office Theme</vt:lpstr>
      <vt:lpstr>Knowledge Quest Studio</vt:lpstr>
      <vt:lpstr>Today's Session</vt:lpstr>
      <vt:lpstr>Every Teacher Should Have Access to Great Tools</vt:lpstr>
      <vt:lpstr>Knowledge Quest Studio. One Free Suite. Three Tools.</vt:lpstr>
      <vt:lpstr>Why use interactive online lessons?</vt:lpstr>
      <vt:lpstr>Tool 1 , KQ Studio: Build the Lesson</vt:lpstr>
      <vt:lpstr>Demo: Example Lesson, D2L Score Report  and How to Create a Lesson </vt:lpstr>
      <vt:lpstr>Tool 2 , KQ Live: Play As a Class</vt:lpstr>
      <vt:lpstr>Demo of Quiz Game</vt:lpstr>
      <vt:lpstr>Tool 3 , KQ Board: Think Out Loud Together</vt:lpstr>
      <vt:lpstr>Demo of Example Board</vt:lpstr>
      <vt:lpstr>Accessible by Default, Not as an After-Thought</vt:lpstr>
      <vt:lpstr>Your Turn: Build Something Real</vt:lpstr>
      <vt:lpstr>Quick Start , Pick Your Path</vt:lpstr>
      <vt:lpstr>Free, Accessible, Built for How Students Learn</vt:lpstr>
      <vt:lpstr>Real Images and Audio, Zero Licensing Fees</vt:lpstr>
      <vt:lpstr>Thank You!</vt:lpstr>
    </vt:vector>
  </TitlesOfParts>
  <Company>Minneapolis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Knowledge Quest Studio: Transform Your Slides Into Lessons Students Love</dc:title>
  <dc:subject>PptxGenJS Presentation</dc:subject>
  <dc:creator>Mary Lebens</dc:creator>
  <cp:lastModifiedBy>Mary Lebens</cp:lastModifiedBy>
  <cp:revision>185</cp:revision>
  <dcterms:created xsi:type="dcterms:W3CDTF">2026-09-23T20:26:27Z</dcterms:created>
  <dcterms:modified xsi:type="dcterms:W3CDTF">2026-09-24T21:11:55Z</dcterms:modified>
</cp:coreProperties>
</file>